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60" r:id="rId17"/>
    <p:sldId id="320" r:id="rId18"/>
    <p:sldId id="322" r:id="rId19"/>
    <p:sldId id="323" r:id="rId20"/>
    <p:sldId id="324" r:id="rId21"/>
    <p:sldId id="325" r:id="rId22"/>
    <p:sldId id="354" r:id="rId23"/>
    <p:sldId id="328" r:id="rId24"/>
    <p:sldId id="341" r:id="rId25"/>
    <p:sldId id="355" r:id="rId26"/>
    <p:sldId id="367" r:id="rId27"/>
    <p:sldId id="368" r:id="rId28"/>
    <p:sldId id="369" r:id="rId29"/>
    <p:sldId id="370" r:id="rId30"/>
    <p:sldId id="338" r:id="rId31"/>
    <p:sldId id="356" r:id="rId32"/>
    <p:sldId id="337" r:id="rId33"/>
    <p:sldId id="357" r:id="rId34"/>
    <p:sldId id="339" r:id="rId35"/>
    <p:sldId id="340" r:id="rId36"/>
    <p:sldId id="342" r:id="rId37"/>
    <p:sldId id="358" r:id="rId38"/>
    <p:sldId id="359" r:id="rId39"/>
    <p:sldId id="343" r:id="rId40"/>
    <p:sldId id="344" r:id="rId41"/>
    <p:sldId id="361" r:id="rId42"/>
    <p:sldId id="362" r:id="rId43"/>
    <p:sldId id="373" r:id="rId44"/>
    <p:sldId id="345" r:id="rId45"/>
    <p:sldId id="346" r:id="rId46"/>
    <p:sldId id="363" r:id="rId47"/>
    <p:sldId id="348" r:id="rId48"/>
    <p:sldId id="364" r:id="rId49"/>
    <p:sldId id="349" r:id="rId50"/>
    <p:sldId id="365" r:id="rId51"/>
    <p:sldId id="350" r:id="rId52"/>
    <p:sldId id="366" r:id="rId53"/>
    <p:sldId id="371" r:id="rId54"/>
    <p:sldId id="372" r:id="rId55"/>
    <p:sldId id="374" r:id="rId56"/>
    <p:sldId id="375" r:id="rId57"/>
    <p:sldId id="376" r:id="rId58"/>
    <p:sldId id="260"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55"/>
  </p:normalViewPr>
  <p:slideViewPr>
    <p:cSldViewPr>
      <p:cViewPr varScale="1">
        <p:scale>
          <a:sx n="80" d="100"/>
          <a:sy n="80" d="100"/>
        </p:scale>
        <p:origin x="1555"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63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38890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9777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603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6710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463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2281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538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4637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1303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65547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98406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57802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55141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654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67016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3606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934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0125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38698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41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426CFBE-958C-0770-386A-48E5B1F8BDA7}"/>
              </a:ext>
            </a:extLst>
          </p:cNvPr>
          <p:cNvPicPr>
            <a:picLocks noChangeAspect="1"/>
          </p:cNvPicPr>
          <p:nvPr/>
        </p:nvPicPr>
        <p:blipFill>
          <a:blip r:embed="rId7"/>
          <a:stretch>
            <a:fillRect/>
          </a:stretch>
        </p:blipFill>
        <p:spPr>
          <a:xfrm>
            <a:off x="0" y="2296969"/>
            <a:ext cx="9144000" cy="2264062"/>
          </a:xfrm>
          <a:prstGeom prst="rect">
            <a:avLst/>
          </a:prstGeom>
        </p:spPr>
      </p:pic>
    </p:spTree>
    <p:extLst>
      <p:ext uri="{BB962C8B-B14F-4D97-AF65-F5344CB8AC3E}">
        <p14:creationId xmlns:p14="http://schemas.microsoft.com/office/powerpoint/2010/main" val="253920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76468" y="1047673"/>
            <a:ext cx="8077199" cy="5001882"/>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Na classe </a:t>
            </a:r>
            <a:r>
              <a:rPr lang="pt-PT" sz="1600" b="1" dirty="0" err="1">
                <a:latin typeface="Arial" panose="020B0604020202020204" pitchFamily="34" charset="0"/>
                <a:cs typeface="Arial" panose="020B0604020202020204" pitchFamily="34" charset="0"/>
              </a:rPr>
              <a:t>TintasState</a:t>
            </a:r>
            <a:r>
              <a:rPr lang="pt-PT" sz="1600" dirty="0">
                <a:latin typeface="Arial" panose="020B0604020202020204" pitchFamily="34" charset="0"/>
                <a:cs typeface="Arial" panose="020B0604020202020204" pitchFamily="34" charset="0"/>
              </a:rPr>
              <a:t> dentro do ficheiro </a:t>
            </a:r>
            <a:r>
              <a:rPr lang="pt-PT" sz="1600" b="1" dirty="0">
                <a:latin typeface="Arial" panose="020B0604020202020204" pitchFamily="34" charset="0"/>
                <a:cs typeface="Arial" panose="020B0604020202020204" pitchFamily="34" charset="0"/>
              </a:rPr>
              <a:t>state.py </a:t>
            </a:r>
            <a:r>
              <a:rPr lang="pt-PT" sz="1600" dirty="0">
                <a:latin typeface="Arial" panose="020B0604020202020204" pitchFamily="34" charset="0"/>
                <a:cs typeface="Arial" panose="020B0604020202020204" pitchFamily="34" charset="0"/>
              </a:rPr>
              <a:t>foram primeiro inseridas as variáveis para as cores de cada peça. Primeiro eram declaradas como números, mas para evitar confusões e problemas mais tarde, foram todos substituídos por letras. São um total de 7 cores: preto, branco, laranja, rosa, azul, vermelho e verde. Cada uma é chamada pela inicial da cor a não ser a cor verde que foi designada pela letra “d”. As cores serão depois utilizadas para preencher o tabuleiro hexagonal do  jogo. </a:t>
            </a:r>
          </a:p>
          <a:p>
            <a:pPr>
              <a:lnSpc>
                <a:spcPct val="200000"/>
              </a:lnSpc>
            </a:pPr>
            <a:r>
              <a:rPr lang="pt-PT" sz="1600" dirty="0">
                <a:latin typeface="Arial" panose="020B0604020202020204" pitchFamily="34" charset="0"/>
                <a:cs typeface="Arial" panose="020B0604020202020204" pitchFamily="34" charset="0"/>
              </a:rPr>
              <a:t>	A seguir foram criadas mais 4 varáveis, duas para as </a:t>
            </a:r>
            <a:r>
              <a:rPr lang="pt-PT" sz="1600" i="1" dirty="0" err="1">
                <a:latin typeface="Arial" panose="020B0604020202020204" pitchFamily="34" charset="0"/>
                <a:cs typeface="Arial" panose="020B0604020202020204" pitchFamily="34" charset="0"/>
              </a:rPr>
              <a:t>cells</a:t>
            </a:r>
            <a:r>
              <a:rPr lang="pt-PT" sz="1600" dirty="0">
                <a:latin typeface="Arial" panose="020B0604020202020204" pitchFamily="34" charset="0"/>
                <a:cs typeface="Arial" panose="020B0604020202020204" pitchFamily="34" charset="0"/>
              </a:rPr>
              <a:t> do tabuleiro e as restantes para identificar os jogadores. -1 é a EMPTY_CELL que é substituída pelas letras no tabuleiro, NP_CELL será os espaços e simboliza o exterior do tabuleiro, PLAYER_0 é o primeiro jogador e PLAYER_1 é o segundo.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12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F6950D6D-8780-1F22-23E1-BF6E43EB0A2C}"/>
              </a:ext>
            </a:extLst>
          </p:cNvPr>
          <p:cNvPicPr>
            <a:picLocks noChangeAspect="1"/>
          </p:cNvPicPr>
          <p:nvPr/>
        </p:nvPicPr>
        <p:blipFill>
          <a:blip r:embed="rId7"/>
          <a:stretch>
            <a:fillRect/>
          </a:stretch>
        </p:blipFill>
        <p:spPr>
          <a:xfrm>
            <a:off x="0" y="1641992"/>
            <a:ext cx="9144000" cy="3791696"/>
          </a:xfrm>
          <a:prstGeom prst="rect">
            <a:avLst/>
          </a:prstGeom>
        </p:spPr>
      </p:pic>
    </p:spTree>
    <p:extLst>
      <p:ext uri="{BB962C8B-B14F-4D97-AF65-F5344CB8AC3E}">
        <p14:creationId xmlns:p14="http://schemas.microsoft.com/office/powerpoint/2010/main" val="293951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E99389-998D-4526-A873-CE84BB7485B4}"/>
              </a:ext>
            </a:extLst>
          </p:cNvPr>
          <p:cNvSpPr txBox="1"/>
          <p:nvPr/>
        </p:nvSpPr>
        <p:spPr>
          <a:xfrm>
            <a:off x="579225" y="1600200"/>
            <a:ext cx="7116975" cy="1122743"/>
          </a:xfrm>
          <a:prstGeom prst="rect">
            <a:avLst/>
          </a:prstGeom>
          <a:noFill/>
        </p:spPr>
        <p:txBody>
          <a:bodyPr wrap="square" rtlCol="0">
            <a:spAutoFit/>
          </a:bodyPr>
          <a:lstStyle/>
          <a:p>
            <a:pPr>
              <a:lnSpc>
                <a:spcPct val="200000"/>
              </a:lnSpc>
            </a:pPr>
            <a:r>
              <a:rPr lang="pt-PT" dirty="0"/>
              <a:t>	No ficheiro simulador.py encontrasse a classe </a:t>
            </a:r>
            <a:r>
              <a:rPr lang="pt-PT" b="1" dirty="0" err="1"/>
              <a:t>TintasSimulator</a:t>
            </a:r>
            <a:r>
              <a:rPr lang="pt-PT" dirty="0"/>
              <a:t>, este </a:t>
            </a:r>
            <a:r>
              <a:rPr lang="pt-PT" dirty="0" err="1"/>
              <a:t>genera</a:t>
            </a:r>
            <a:r>
              <a:rPr lang="pt-PT" dirty="0"/>
              <a:t> o jogo para os jogadores escolhidos.</a:t>
            </a:r>
          </a:p>
        </p:txBody>
      </p:sp>
    </p:spTree>
    <p:extLst>
      <p:ext uri="{BB962C8B-B14F-4D97-AF65-F5344CB8AC3E}">
        <p14:creationId xmlns:p14="http://schemas.microsoft.com/office/powerpoint/2010/main" val="142910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353016C4-2989-CEB9-A989-C1D40D5D7E7D}"/>
              </a:ext>
            </a:extLst>
          </p:cNvPr>
          <p:cNvPicPr>
            <a:picLocks noChangeAspect="1"/>
          </p:cNvPicPr>
          <p:nvPr/>
        </p:nvPicPr>
        <p:blipFill>
          <a:blip r:embed="rId7"/>
          <a:stretch>
            <a:fillRect/>
          </a:stretch>
        </p:blipFill>
        <p:spPr>
          <a:xfrm>
            <a:off x="650947" y="1134687"/>
            <a:ext cx="7876263" cy="5193928"/>
          </a:xfrm>
          <a:prstGeom prst="rect">
            <a:avLst/>
          </a:prstGeom>
        </p:spPr>
      </p:pic>
    </p:spTree>
    <p:extLst>
      <p:ext uri="{BB962C8B-B14F-4D97-AF65-F5344CB8AC3E}">
        <p14:creationId xmlns:p14="http://schemas.microsoft.com/office/powerpoint/2010/main" val="42045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C267525C-DEA6-7C61-4FA0-3DFD22803EFC}"/>
              </a:ext>
            </a:extLst>
          </p:cNvPr>
          <p:cNvSpPr txBox="1"/>
          <p:nvPr/>
        </p:nvSpPr>
        <p:spPr>
          <a:xfrm>
            <a:off x="533400" y="1526619"/>
            <a:ext cx="8229600" cy="2047227"/>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No ficheiro </a:t>
            </a:r>
            <a:r>
              <a:rPr lang="pt-PT" sz="1600" b="1" dirty="0">
                <a:latin typeface="Arial" panose="020B0604020202020204" pitchFamily="34" charset="0"/>
                <a:cs typeface="Arial" panose="020B0604020202020204" pitchFamily="34" charset="0"/>
              </a:rPr>
              <a:t>player.py </a:t>
            </a:r>
            <a:r>
              <a:rPr lang="pt-PT" sz="1600" dirty="0">
                <a:latin typeface="Arial" panose="020B0604020202020204" pitchFamily="34" charset="0"/>
                <a:cs typeface="Arial" panose="020B0604020202020204" pitchFamily="34" charset="0"/>
              </a:rPr>
              <a:t>é guardada o número de jogos realizados e a quantidade de vezes que certo resultado ocorreu. Depois do jogo terminar é feito print na terminal dos jogadores escolhidos, número de partidas ganhas em comparação com o número de partidas realizadas e a percentagem final da taxa de vitórias.</a:t>
            </a:r>
            <a:endParaRPr lang="pt-P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72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rotWithShape="1">
          <a:blip r:embed="rId7"/>
          <a:srcRect l="14322"/>
          <a:stretch/>
        </p:blipFill>
        <p:spPr>
          <a:xfrm>
            <a:off x="0" y="1200857"/>
            <a:ext cx="9144000" cy="5201167"/>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0A127C9B-B747-24E1-CA06-1E0784E09AB8}"/>
              </a:ext>
            </a:extLst>
          </p:cNvPr>
          <p:cNvSpPr txBox="1"/>
          <p:nvPr/>
        </p:nvSpPr>
        <p:spPr>
          <a:xfrm>
            <a:off x="609600" y="1523999"/>
            <a:ext cx="7678738" cy="150066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No ficheiro Action.py são colocadas todas as ações que podem ocorrer no jogo. Neste cenário existem 3 ações diferentes: colocar o peão no tabuleiro, mover o peão e deixar passar a jogada para o outro jogador.</a:t>
            </a:r>
          </a:p>
        </p:txBody>
      </p:sp>
    </p:spTree>
    <p:extLst>
      <p:ext uri="{BB962C8B-B14F-4D97-AF65-F5344CB8AC3E}">
        <p14:creationId xmlns:p14="http://schemas.microsoft.com/office/powerpoint/2010/main" val="112693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F396AA3-BBD4-8884-764C-67C8123FB0EC}"/>
              </a:ext>
            </a:extLst>
          </p:cNvPr>
          <p:cNvPicPr>
            <a:picLocks noChangeAspect="1"/>
          </p:cNvPicPr>
          <p:nvPr/>
        </p:nvPicPr>
        <p:blipFill>
          <a:blip r:embed="rId7"/>
          <a:stretch>
            <a:fillRect/>
          </a:stretch>
        </p:blipFill>
        <p:spPr>
          <a:xfrm>
            <a:off x="0" y="1256899"/>
            <a:ext cx="9144000" cy="4344202"/>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9193301-28BE-099B-40A6-B0E41FADB1E7}"/>
              </a:ext>
            </a:extLst>
          </p:cNvPr>
          <p:cNvSpPr txBox="1"/>
          <p:nvPr/>
        </p:nvSpPr>
        <p:spPr>
          <a:xfrm>
            <a:off x="325438" y="1304351"/>
            <a:ext cx="8285162" cy="3955442"/>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validate_action</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serve para fazer como no nome indica. Este valida a ação dos jogadores. Caso o jogador 1 ou 0 não tenha o peão e faça uma ação diferente da ação de colocar o peão então retorna falso para cada um deles.</a:t>
            </a:r>
          </a:p>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switch_player</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muda o jogador entre as jogadas.</a:t>
            </a:r>
          </a:p>
          <a:p>
            <a:pPr>
              <a:lnSpc>
                <a:spcPct val="200000"/>
              </a:lnSpc>
            </a:pPr>
            <a:r>
              <a:rPr lang="pt-PT" sz="1600" dirty="0">
                <a:latin typeface="Arial" panose="020B0604020202020204" pitchFamily="34" charset="0"/>
                <a:cs typeface="Arial" panose="020B0604020202020204" pitchFamily="34" charset="0"/>
              </a:rPr>
              <a:t>	A última função que está em comentário,  </a:t>
            </a:r>
            <a:r>
              <a:rPr lang="pt-PT" sz="1600" b="1" dirty="0" err="1">
                <a:latin typeface="Arial" panose="020B0604020202020204" pitchFamily="34" charset="0"/>
                <a:cs typeface="Arial" panose="020B0604020202020204" pitchFamily="34" charset="0"/>
              </a:rPr>
              <a:t>validate_pawn_placement</a:t>
            </a:r>
            <a:r>
              <a:rPr lang="pt-PT" sz="1600" dirty="0">
                <a:latin typeface="Arial" panose="020B0604020202020204" pitchFamily="34" charset="0"/>
                <a:cs typeface="Arial" panose="020B0604020202020204" pitchFamily="34" charset="0"/>
              </a:rPr>
              <a:t>, serve supostamente para validar a posição do peão na coluna inserida pelo jogador. Se o jogador tentar colocar o peão numa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que tem “EC” então a posição é valida, se não a condição mantêm-se falsa.</a:t>
            </a:r>
          </a:p>
        </p:txBody>
      </p:sp>
    </p:spTree>
    <p:extLst>
      <p:ext uri="{BB962C8B-B14F-4D97-AF65-F5344CB8AC3E}">
        <p14:creationId xmlns:p14="http://schemas.microsoft.com/office/powerpoint/2010/main" val="2190788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58647" y="1236740"/>
            <a:ext cx="8153400" cy="4016997"/>
          </a:xfrm>
          <a:prstGeom prst="rect">
            <a:avLst/>
          </a:prstGeom>
          <a:noFill/>
        </p:spPr>
        <p:txBody>
          <a:bodyPr wrap="square" rtlCol="0">
            <a:spAutoFit/>
          </a:bodyPr>
          <a:lstStyle/>
          <a:p>
            <a:pPr>
              <a:lnSpc>
                <a:spcPct val="200000"/>
              </a:lnSpc>
            </a:pPr>
            <a:r>
              <a:rPr lang="pt-PT" dirty="0"/>
              <a:t>	</a:t>
            </a:r>
            <a:r>
              <a:rPr lang="pt-PT" sz="1600" dirty="0"/>
              <a:t> </a:t>
            </a:r>
            <a:r>
              <a:rPr lang="pt-PT" sz="1600" dirty="0">
                <a:latin typeface="Arial" panose="020B0604020202020204" pitchFamily="34" charset="0"/>
                <a:cs typeface="Arial" panose="020B0604020202020204" pitchFamily="34" charset="0"/>
              </a:rPr>
              <a:t>A função __</a:t>
            </a:r>
            <a:r>
              <a:rPr lang="pt-PT" sz="1600" dirty="0" err="1">
                <a:latin typeface="Arial" panose="020B0604020202020204" pitchFamily="34" charset="0"/>
                <a:cs typeface="Arial" panose="020B0604020202020204" pitchFamily="34" charset="0"/>
              </a:rPr>
              <a:t>display_cell</a:t>
            </a:r>
            <a:r>
              <a:rPr lang="pt-PT" sz="1600" dirty="0">
                <a:latin typeface="Arial" panose="020B0604020202020204" pitchFamily="34" charset="0"/>
                <a:cs typeface="Arial" panose="020B0604020202020204" pitchFamily="34" charset="0"/>
              </a:rPr>
              <a:t> faz print do tabuleiro para a terminal. Se o valor 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for igual a -2, ou seja, se for uma célula vazia então é impresso três espaços vazios dentro dessa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se não imprime uma peça aleatória para esse espaço. Ao longo das várias colunas existentes, se o valor da coluna for menor que 10 então imprime um espaço vazio entre os números que irão aparecer por cima e por baixo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indicar o valor da coluna. Ao longo das colunas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é criado um separador que escreve 4 “-” em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Finalmente para cada linha e coluna é criado outro separador que separa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com o símbolo “|”.</a:t>
            </a:r>
          </a:p>
        </p:txBody>
      </p:sp>
    </p:spTree>
    <p:extLst>
      <p:ext uri="{BB962C8B-B14F-4D97-AF65-F5344CB8AC3E}">
        <p14:creationId xmlns:p14="http://schemas.microsoft.com/office/powerpoint/2010/main" val="306567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09600" y="1524000"/>
            <a:ext cx="8153400" cy="568745"/>
          </a:xfrm>
          <a:prstGeom prst="rect">
            <a:avLst/>
          </a:prstGeom>
          <a:noFill/>
        </p:spPr>
        <p:txBody>
          <a:bodyPr wrap="square" rtlCol="0">
            <a:spAutoFit/>
          </a:bodyPr>
          <a:lstStyle/>
          <a:p>
            <a:pPr>
              <a:lnSpc>
                <a:spcPct val="200000"/>
              </a:lnSpc>
            </a:pPr>
            <a:r>
              <a:rPr lang="pt-PT" dirty="0"/>
              <a:t>	</a:t>
            </a:r>
          </a:p>
        </p:txBody>
      </p:sp>
      <p:pic>
        <p:nvPicPr>
          <p:cNvPr id="4" name="Imagem 3">
            <a:extLst>
              <a:ext uri="{FF2B5EF4-FFF2-40B4-BE49-F238E27FC236}">
                <a16:creationId xmlns:a16="http://schemas.microsoft.com/office/drawing/2014/main" id="{D0BF1EAC-C03E-9929-D879-CABE6823CAD6}"/>
              </a:ext>
            </a:extLst>
          </p:cNvPr>
          <p:cNvPicPr>
            <a:picLocks noChangeAspect="1"/>
          </p:cNvPicPr>
          <p:nvPr/>
        </p:nvPicPr>
        <p:blipFill>
          <a:blip r:embed="rId7"/>
          <a:stretch>
            <a:fillRect/>
          </a:stretch>
        </p:blipFill>
        <p:spPr>
          <a:xfrm>
            <a:off x="0" y="1600200"/>
            <a:ext cx="9144000" cy="4070406"/>
          </a:xfrm>
          <a:prstGeom prst="rect">
            <a:avLst/>
          </a:prstGeom>
        </p:spPr>
      </p:pic>
    </p:spTree>
    <p:extLst>
      <p:ext uri="{BB962C8B-B14F-4D97-AF65-F5344CB8AC3E}">
        <p14:creationId xmlns:p14="http://schemas.microsoft.com/office/powerpoint/2010/main" val="41605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3F413BE5-D3A5-84E8-6C95-DD856FE38858}"/>
              </a:ext>
            </a:extLst>
          </p:cNvPr>
          <p:cNvSpPr txBox="1"/>
          <p:nvPr/>
        </p:nvSpPr>
        <p:spPr>
          <a:xfrm>
            <a:off x="557443" y="994355"/>
            <a:ext cx="8261531" cy="5380768"/>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A parte mais complicada de perceber e de descobrir são os movimentos do peão no tabuleiro hexagonal. No caso de o peão se mover para cima simplesmente faz-se uma decremento da col e fica col -1. Ao mover-se para baixo incrementa, col +1. Além destes movimentos o peão também se pode mover para a diagonal da direita para cima e para baixo, e na diagonal da esquerda para cima e para baixo. Como a matriz não é quadrada estes movimentos complicam porque não há lógica. Ao realizar isto decidimos que o melhor era criar uma matriz diferente.</a:t>
            </a: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r>
              <a:rPr lang="pt-PT" sz="1400" dirty="0">
                <a:latin typeface="Arial" panose="020B0604020202020204" pitchFamily="34" charset="0"/>
                <a:cs typeface="Arial" panose="020B0604020202020204" pitchFamily="34" charset="0"/>
              </a:rPr>
              <a:t>https://www.redblobgames.com/grids/hexagons/?fbclid=IwAR0WazjWo8vRkVWq3y9jI9ouJGGqXQQ6l6YNDaNoc-h8lKwUDggIFE6aUjo#map-storage</a:t>
            </a:r>
          </a:p>
        </p:txBody>
      </p:sp>
    </p:spTree>
    <p:extLst>
      <p:ext uri="{BB962C8B-B14F-4D97-AF65-F5344CB8AC3E}">
        <p14:creationId xmlns:p14="http://schemas.microsoft.com/office/powerpoint/2010/main" val="121975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CD51ECDB-B888-72E3-6166-2BE04968D1AA}"/>
              </a:ext>
            </a:extLst>
          </p:cNvPr>
          <p:cNvPicPr>
            <a:picLocks noChangeAspect="1"/>
          </p:cNvPicPr>
          <p:nvPr/>
        </p:nvPicPr>
        <p:blipFill>
          <a:blip r:embed="rId7"/>
          <a:stretch>
            <a:fillRect/>
          </a:stretch>
        </p:blipFill>
        <p:spPr>
          <a:xfrm>
            <a:off x="0" y="1547722"/>
            <a:ext cx="9144000" cy="4120144"/>
          </a:xfrm>
          <a:prstGeom prst="rect">
            <a:avLst/>
          </a:prstGeom>
        </p:spPr>
      </p:pic>
    </p:spTree>
    <p:extLst>
      <p:ext uri="{BB962C8B-B14F-4D97-AF65-F5344CB8AC3E}">
        <p14:creationId xmlns:p14="http://schemas.microsoft.com/office/powerpoint/2010/main" val="127901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Nenhuma descrição disponível.">
            <a:extLst>
              <a:ext uri="{FF2B5EF4-FFF2-40B4-BE49-F238E27FC236}">
                <a16:creationId xmlns:a16="http://schemas.microsoft.com/office/drawing/2014/main" id="{F799D144-7BB9-35E4-27EE-7AD5E3AA8E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383" y="1386223"/>
            <a:ext cx="58578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6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65776E67-6D4F-D689-FE87-D54196F33C2D}"/>
              </a:ext>
            </a:extLst>
          </p:cNvPr>
          <p:cNvSpPr txBox="1"/>
          <p:nvPr/>
        </p:nvSpPr>
        <p:spPr>
          <a:xfrm>
            <a:off x="784084" y="1278530"/>
            <a:ext cx="7086600" cy="1554785"/>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Para a atualização da quantidade de peças de cada cor que cada jogador possui foi criado 2 vetores para o jogador 0 e 1 e os valores de cada peça que começa em zero. Cada cor é representada pelo zero.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7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4" name="CaixaDeTexto 3">
            <a:extLst>
              <a:ext uri="{FF2B5EF4-FFF2-40B4-BE49-F238E27FC236}">
                <a16:creationId xmlns:a16="http://schemas.microsoft.com/office/drawing/2014/main" id="{3E3E1D55-6ADA-B229-516A-461832AA02E9}"/>
              </a:ext>
            </a:extLst>
          </p:cNvPr>
          <p:cNvSpPr txBox="1"/>
          <p:nvPr/>
        </p:nvSpPr>
        <p:spPr>
          <a:xfrm>
            <a:off x="836017" y="1676400"/>
            <a:ext cx="7329122" cy="1893339"/>
          </a:xfrm>
          <a:prstGeom prst="rect">
            <a:avLst/>
          </a:prstGeom>
          <a:noFill/>
        </p:spPr>
        <p:txBody>
          <a:bodyPr wrap="none" rtlCol="0">
            <a:spAutoFit/>
          </a:bodyPr>
          <a:lstStyle/>
          <a:p>
            <a:pPr>
              <a:lnSpc>
                <a:spcPct val="150000"/>
              </a:lnSpc>
            </a:pPr>
            <a:r>
              <a:rPr lang="pt-PT" sz="1600" dirty="0">
                <a:latin typeface="Arial" panose="020B0604020202020204" pitchFamily="34" charset="0"/>
                <a:cs typeface="Arial" panose="020B0604020202020204" pitchFamily="34" charset="0"/>
              </a:rPr>
              <a:t>Para verificar se um jogador é o vencedor,  </a:t>
            </a:r>
            <a:r>
              <a:rPr lang="pt-PT" sz="1600" b="1" dirty="0">
                <a:latin typeface="Arial" panose="020B0604020202020204" pitchFamily="34" charset="0"/>
                <a:cs typeface="Arial" panose="020B0604020202020204" pitchFamily="34" charset="0"/>
              </a:rPr>
              <a:t>__</a:t>
            </a:r>
            <a:r>
              <a:rPr lang="pt-PT" sz="1600" b="1" dirty="0" err="1">
                <a:latin typeface="Arial" panose="020B0604020202020204" pitchFamily="34" charset="0"/>
                <a:cs typeface="Arial" panose="020B0604020202020204" pitchFamily="34" charset="0"/>
              </a:rPr>
              <a:t>check_winner</a:t>
            </a:r>
            <a:r>
              <a:rPr lang="pt-PT" sz="1600" dirty="0">
                <a:latin typeface="Arial" panose="020B0604020202020204" pitchFamily="34" charset="0"/>
                <a:cs typeface="Arial" panose="020B0604020202020204" pitchFamily="34" charset="0"/>
              </a:rPr>
              <a:t>, há duas formas:</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7 peças da mesma cor</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4 peças de pelo menos 4 cores</a:t>
            </a:r>
          </a:p>
          <a:p>
            <a:pPr>
              <a:lnSpc>
                <a:spcPct val="150000"/>
              </a:lnSpc>
            </a:pPr>
            <a:endParaRPr lang="pt-PT" sz="1600" dirty="0">
              <a:latin typeface="Arial" panose="020B0604020202020204" pitchFamily="34" charset="0"/>
              <a:cs typeface="Arial" panose="020B0604020202020204" pitchFamily="34" charset="0"/>
            </a:endParaRPr>
          </a:p>
          <a:p>
            <a:pPr>
              <a:lnSpc>
                <a:spcPct val="150000"/>
              </a:lnSpc>
            </a:pPr>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729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rotWithShape="1">
          <a:blip r:embed="rId7"/>
          <a:srcRect l="16667"/>
          <a:stretch/>
        </p:blipFill>
        <p:spPr>
          <a:xfrm>
            <a:off x="307111" y="1076098"/>
            <a:ext cx="8458200" cy="5291158"/>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8F28658C-3BE6-0F77-CFDD-AE4FDB5ADC87}"/>
              </a:ext>
            </a:extLst>
          </p:cNvPr>
          <p:cNvSpPr txBox="1"/>
          <p:nvPr/>
        </p:nvSpPr>
        <p:spPr>
          <a:xfrm>
            <a:off x="457200" y="1487686"/>
            <a:ext cx="8077199" cy="2222403"/>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Para o </a:t>
            </a:r>
            <a:r>
              <a:rPr lang="pt-PT" dirty="0" err="1">
                <a:latin typeface="Arial" panose="020B0604020202020204" pitchFamily="34" charset="0"/>
                <a:cs typeface="Arial" panose="020B0604020202020204" pitchFamily="34" charset="0"/>
              </a:rPr>
              <a:t>update</a:t>
            </a:r>
            <a:r>
              <a:rPr lang="pt-PT" dirty="0">
                <a:latin typeface="Arial" panose="020B0604020202020204" pitchFamily="34" charset="0"/>
                <a:cs typeface="Arial" panose="020B0604020202020204" pitchFamily="34" charset="0"/>
              </a:rPr>
              <a:t> de cada peça no vetor do jogador há uma variável var que se iguala à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escolhida pelo jogador e para o mesmo se o valor de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for igual ao valor de uma das cores existentes, então é adicionado +1 para cada peça, ou seja, se valor = “p” então pieces_0[0] = pieces_0[0] +1.</a:t>
            </a:r>
          </a:p>
        </p:txBody>
      </p:sp>
    </p:spTree>
    <p:extLst>
      <p:ext uri="{BB962C8B-B14F-4D97-AF65-F5344CB8AC3E}">
        <p14:creationId xmlns:p14="http://schemas.microsoft.com/office/powerpoint/2010/main" val="3721350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D61EB75-5AB6-9FA2-6C87-FE7F0C2FC4F5}"/>
              </a:ext>
            </a:extLst>
          </p:cNvPr>
          <p:cNvPicPr>
            <a:picLocks noChangeAspect="1"/>
          </p:cNvPicPr>
          <p:nvPr/>
        </p:nvPicPr>
        <p:blipFill>
          <a:blip r:embed="rId7"/>
          <a:stretch>
            <a:fillRect/>
          </a:stretch>
        </p:blipFill>
        <p:spPr>
          <a:xfrm>
            <a:off x="0" y="1197259"/>
            <a:ext cx="9144000" cy="4831168"/>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E2795CCF-D06B-4DC8-DDE8-FD8E537C0C53}"/>
              </a:ext>
            </a:extLst>
          </p:cNvPr>
          <p:cNvSpPr txBox="1"/>
          <p:nvPr/>
        </p:nvSpPr>
        <p:spPr>
          <a:xfrm>
            <a:off x="784084" y="1447800"/>
            <a:ext cx="7504254" cy="1493229"/>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update</a:t>
            </a:r>
            <a:r>
              <a:rPr lang="pt-PT" sz="1600" dirty="0">
                <a:latin typeface="Arial" panose="020B0604020202020204" pitchFamily="34" charset="0"/>
                <a:cs typeface="Arial" panose="020B0604020202020204" pitchFamily="34" charset="0"/>
              </a:rPr>
              <a:t> faz as atualizações das ações dos jogadores. Se a ação a ocorrer for colocar o peão então 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vai ser igual à posição do jogador, faz a atualização da quantidade das peças que esse possui e muda de jogador</a:t>
            </a:r>
          </a:p>
        </p:txBody>
      </p:sp>
    </p:spTree>
    <p:extLst>
      <p:ext uri="{BB962C8B-B14F-4D97-AF65-F5344CB8AC3E}">
        <p14:creationId xmlns:p14="http://schemas.microsoft.com/office/powerpoint/2010/main" val="3670509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ECF73CD5-5565-09A1-715D-81EAA0FD9688}"/>
              </a:ext>
            </a:extLst>
          </p:cNvPr>
          <p:cNvPicPr>
            <a:picLocks noChangeAspect="1"/>
          </p:cNvPicPr>
          <p:nvPr/>
        </p:nvPicPr>
        <p:blipFill>
          <a:blip r:embed="rId7"/>
          <a:stretch>
            <a:fillRect/>
          </a:stretch>
        </p:blipFill>
        <p:spPr>
          <a:xfrm>
            <a:off x="457200" y="1239681"/>
            <a:ext cx="8229600" cy="5041416"/>
          </a:xfrm>
          <a:prstGeom prst="rect">
            <a:avLst/>
          </a:prstGeom>
        </p:spPr>
      </p:pic>
    </p:spTree>
    <p:extLst>
      <p:ext uri="{BB962C8B-B14F-4D97-AF65-F5344CB8AC3E}">
        <p14:creationId xmlns:p14="http://schemas.microsoft.com/office/powerpoint/2010/main" val="2706867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8A7E7C6-FECF-9711-3579-16C87AD4310A}"/>
              </a:ext>
            </a:extLst>
          </p:cNvPr>
          <p:cNvSpPr txBox="1"/>
          <p:nvPr/>
        </p:nvSpPr>
        <p:spPr>
          <a:xfrm>
            <a:off x="1044677" y="1520013"/>
            <a:ext cx="7221538" cy="100078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A função </a:t>
            </a:r>
            <a:r>
              <a:rPr lang="pt-PT" sz="1600" b="1" dirty="0">
                <a:latin typeface="Arial" panose="020B0604020202020204" pitchFamily="34" charset="0"/>
                <a:cs typeface="Arial" panose="020B0604020202020204" pitchFamily="34" charset="0"/>
              </a:rPr>
              <a:t>clone </a:t>
            </a:r>
            <a:r>
              <a:rPr lang="pt-PT" sz="1600" dirty="0">
                <a:latin typeface="Arial" panose="020B0604020202020204" pitchFamily="34" charset="0"/>
                <a:cs typeface="Arial" panose="020B0604020202020204" pitchFamily="34" charset="0"/>
              </a:rPr>
              <a:t>prepara os </a:t>
            </a:r>
            <a:r>
              <a:rPr lang="pt-PT" sz="1600" dirty="0" err="1">
                <a:latin typeface="Arial" panose="020B0604020202020204" pitchFamily="34" charset="0"/>
                <a:cs typeface="Arial" panose="020B0604020202020204" pitchFamily="34" charset="0"/>
              </a:rPr>
              <a:t>states</a:t>
            </a:r>
            <a:r>
              <a:rPr lang="pt-PT" sz="1600" dirty="0">
                <a:latin typeface="Arial" panose="020B0604020202020204" pitchFamily="34" charset="0"/>
                <a:cs typeface="Arial" panose="020B0604020202020204" pitchFamily="34" charset="0"/>
              </a:rPr>
              <a:t> e 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para os outros tipos de jogadores referenciados nos diapositivos anteriores.</a:t>
            </a:r>
            <a:endParaRPr lang="pt-PT"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107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3BEF873-F785-7F33-9A58-EB3CFE8FFD27}"/>
              </a:ext>
            </a:extLst>
          </p:cNvPr>
          <p:cNvPicPr>
            <a:picLocks noChangeAspect="1"/>
          </p:cNvPicPr>
          <p:nvPr/>
        </p:nvPicPr>
        <p:blipFill>
          <a:blip r:embed="rId7"/>
          <a:stretch>
            <a:fillRect/>
          </a:stretch>
        </p:blipFill>
        <p:spPr>
          <a:xfrm>
            <a:off x="0" y="2164959"/>
            <a:ext cx="9144000" cy="2528081"/>
          </a:xfrm>
          <a:prstGeom prst="rect">
            <a:avLst/>
          </a:prstGeom>
        </p:spPr>
      </p:pic>
    </p:spTree>
    <p:extLst>
      <p:ext uri="{BB962C8B-B14F-4D97-AF65-F5344CB8AC3E}">
        <p14:creationId xmlns:p14="http://schemas.microsoft.com/office/powerpoint/2010/main" val="1858307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9330C-0356-B159-11B0-0DE7E801720A}"/>
              </a:ext>
            </a:extLst>
          </p:cNvPr>
          <p:cNvPicPr>
            <a:picLocks noChangeAspect="1"/>
          </p:cNvPicPr>
          <p:nvPr/>
        </p:nvPicPr>
        <p:blipFill>
          <a:blip r:embed="rId7"/>
          <a:stretch>
            <a:fillRect/>
          </a:stretch>
        </p:blipFill>
        <p:spPr>
          <a:xfrm>
            <a:off x="0" y="1313791"/>
            <a:ext cx="9144000" cy="4805648"/>
          </a:xfrm>
          <a:prstGeom prst="rect">
            <a:avLst/>
          </a:prstGeom>
        </p:spPr>
      </p:pic>
    </p:spTree>
    <p:extLst>
      <p:ext uri="{BB962C8B-B14F-4D97-AF65-F5344CB8AC3E}">
        <p14:creationId xmlns:p14="http://schemas.microsoft.com/office/powerpoint/2010/main" val="421115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6. Conclusões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B24597DF-B784-A2E6-2693-06F3446FA593}"/>
              </a:ext>
            </a:extLst>
          </p:cNvPr>
          <p:cNvSpPr txBox="1"/>
          <p:nvPr/>
        </p:nvSpPr>
        <p:spPr>
          <a:xfrm>
            <a:off x="613271" y="1357666"/>
            <a:ext cx="7714300" cy="4308872"/>
          </a:xfrm>
          <a:prstGeom prst="rect">
            <a:avLst/>
          </a:prstGeom>
          <a:noFill/>
        </p:spPr>
        <p:txBody>
          <a:bodyPr wrap="square" rtlCol="0">
            <a:spAutoFit/>
          </a:bodyPr>
          <a:lstStyle/>
          <a:p>
            <a:r>
              <a:rPr lang="pt-PT" dirty="0"/>
              <a:t>	</a:t>
            </a:r>
            <a:r>
              <a:rPr lang="pt-PT" sz="1600" dirty="0">
                <a:latin typeface="Arial" panose="020B0604020202020204" pitchFamily="34" charset="0"/>
                <a:cs typeface="Arial" panose="020B0604020202020204" pitchFamily="34" charset="0"/>
              </a:rPr>
              <a:t>Ao longo do desenvolvimento desta atividade demos conta que não íamos conseguir fazer o jogo por completo devido à grande dificuldade a compreender como é que algumas coisas se faziam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Com a ajuda do professor durante as aulas e alguns emails conseguimos colocar as funções principais e 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funcionar. Falta a inserção do peão no tabuleiro, definir um valor ao peão, na inserção a retirada da peça que estava lá e contar essa peça para o vetor das peças do jogador e finalmente alterar o valor dessa posição para o valor definido no peão.</a:t>
            </a:r>
          </a:p>
          <a:p>
            <a:r>
              <a:rPr lang="pt-PT" sz="1600" dirty="0">
                <a:latin typeface="Arial" panose="020B0604020202020204" pitchFamily="34" charset="0"/>
                <a:cs typeface="Arial" panose="020B0604020202020204" pitchFamily="34" charset="0"/>
              </a:rPr>
              <a:t>	A seguir faltava a parte mais trincado que é a do movimento do peão para as 6 direções diferentes no tabuleiro hexagonal, teríamos de incrementar a col + 1 para descer uma coluna, col -1 para subir. Na diagonal esquerda de sentido baixo para cima levaria a colocar algo do tipo x-1 e y+1 </a:t>
            </a:r>
            <a:r>
              <a:rPr lang="pt-PT" sz="1600" dirty="0" err="1">
                <a:latin typeface="Arial" panose="020B0604020202020204" pitchFamily="34" charset="0"/>
                <a:cs typeface="Arial" panose="020B0604020202020204" pitchFamily="34" charset="0"/>
              </a:rPr>
              <a:t>eno</a:t>
            </a:r>
            <a:r>
              <a:rPr lang="pt-PT" sz="1600" dirty="0">
                <a:latin typeface="Arial" panose="020B0604020202020204" pitchFamily="34" charset="0"/>
                <a:cs typeface="Arial" panose="020B0604020202020204" pitchFamily="34" charset="0"/>
              </a:rPr>
              <a:t> sentido inverso x+1 e y-1. Da diagonal direita de baixo para cima seria x+1 e y+1 e no sentido inverso x-1 e y-1.</a:t>
            </a:r>
          </a:p>
          <a:p>
            <a:r>
              <a:rPr lang="pt-PT" sz="1600" dirty="0">
                <a:latin typeface="Arial" panose="020B0604020202020204" pitchFamily="34" charset="0"/>
                <a:cs typeface="Arial" panose="020B0604020202020204" pitchFamily="34" charset="0"/>
              </a:rPr>
              <a:t>	Ao longo das jogadas iria aumentar o vetor com as peças do jogador e quando um deles tivesse 7 peças da mesma cor ou 4 peças de pelo menos 4 cores diferentes vencia o jogo.</a:t>
            </a:r>
          </a:p>
        </p:txBody>
      </p:sp>
    </p:spTree>
    <p:extLst>
      <p:ext uri="{BB962C8B-B14F-4D97-AF65-F5344CB8AC3E}">
        <p14:creationId xmlns:p14="http://schemas.microsoft.com/office/powerpoint/2010/main" val="1736309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5396</TotalTime>
  <Words>5000</Words>
  <Application>Microsoft Office PowerPoint</Application>
  <PresentationFormat>Apresentação no Ecrã (4:3)</PresentationFormat>
  <Paragraphs>423</Paragraphs>
  <Slides>58</Slides>
  <Notes>56</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58</vt:i4>
      </vt:variant>
    </vt:vector>
  </HeadingPairs>
  <TitlesOfParts>
    <vt:vector size="62"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275</cp:revision>
  <cp:lastPrinted>2021-02-22T18:49:33Z</cp:lastPrinted>
  <dcterms:created xsi:type="dcterms:W3CDTF">2011-05-31T09:21:51Z</dcterms:created>
  <dcterms:modified xsi:type="dcterms:W3CDTF">2022-05-13T20:25:41Z</dcterms:modified>
</cp:coreProperties>
</file>